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8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orie Beck" initials="" lastIdx="12" clrIdx="0"/>
  <p:cmAuthor id="1" name="Bertram Malle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20408"/>
    <a:srgbClr val="EA4025"/>
    <a:srgbClr val="06853E"/>
    <a:srgbClr val="0123B8"/>
    <a:srgbClr val="DC0000"/>
    <a:srgbClr val="FFFE18"/>
    <a:srgbClr val="FFFF00"/>
    <a:srgbClr val="0432FF"/>
    <a:srgbClr val="A1A1A1"/>
    <a:srgbClr val="DC8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434"/>
    <p:restoredTop sz="95876" autoAdjust="0"/>
  </p:normalViewPr>
  <p:slideViewPr>
    <p:cSldViewPr snapToGrid="0" snapToObjects="1">
      <p:cViewPr>
        <p:scale>
          <a:sx n="37" d="100"/>
          <a:sy n="37" d="100"/>
        </p:scale>
        <p:origin x="840" y="-728"/>
      </p:cViewPr>
      <p:guideLst>
        <p:guide orient="horz" pos="864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B3C6-F453-C04F-B20C-584ED69AF83A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83271-FB57-CD44-B413-EFB20A2FF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1pPr>
    <a:lvl2pPr marL="2037786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2pPr>
    <a:lvl3pPr marL="4075572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3pPr>
    <a:lvl4pPr marL="6113358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4pPr>
    <a:lvl5pPr marL="8151145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5pPr>
    <a:lvl6pPr marL="10188931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6pPr>
    <a:lvl7pPr marL="12226717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7pPr>
    <a:lvl8pPr marL="14264503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8pPr>
    <a:lvl9pPr marL="16302289" algn="l" defTabSz="2037786" rtl="0" eaLnBrk="1" latinLnBrk="0" hangingPunct="1">
      <a:defRPr sz="5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83271-FB57-CD44-B413-EFB20A2FF6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2"/>
            <a:ext cx="31089600" cy="588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13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151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8501100" y="7029452"/>
            <a:ext cx="46081952" cy="1498028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555" y="7029452"/>
            <a:ext cx="137648948" cy="1498028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1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602"/>
            <a:ext cx="31089600" cy="5448300"/>
          </a:xfrm>
        </p:spPr>
        <p:txBody>
          <a:bodyPr anchor="t"/>
          <a:lstStyle>
            <a:lvl1pPr algn="l">
              <a:defRPr sz="17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6854"/>
            <a:ext cx="31089600" cy="6000748"/>
          </a:xfrm>
        </p:spPr>
        <p:txBody>
          <a:bodyPr anchor="b"/>
          <a:lstStyle>
            <a:lvl1pPr marL="0" indent="0">
              <a:buNone/>
              <a:defRPr sz="8900">
                <a:solidFill>
                  <a:schemeClr val="tx1">
                    <a:tint val="75000"/>
                  </a:schemeClr>
                </a:solidFill>
              </a:defRPr>
            </a:lvl1pPr>
            <a:lvl2pPr marL="2037786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4075572" indent="0">
              <a:buNone/>
              <a:defRPr sz="7100">
                <a:solidFill>
                  <a:schemeClr val="tx1">
                    <a:tint val="75000"/>
                  </a:schemeClr>
                </a:solidFill>
              </a:defRPr>
            </a:lvl3pPr>
            <a:lvl4pPr marL="6113358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4pPr>
            <a:lvl5pPr marL="815114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5pPr>
            <a:lvl6pPr marL="10188931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6pPr>
            <a:lvl7pPr marL="12226717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7pPr>
            <a:lvl8pPr marL="14264503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8pPr>
            <a:lvl9pPr marL="16302289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0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2553" y="40963852"/>
            <a:ext cx="91865448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17603" y="40963852"/>
            <a:ext cx="91865452" cy="115868448"/>
          </a:xfrm>
        </p:spPr>
        <p:txBody>
          <a:bodyPr/>
          <a:lstStyle>
            <a:lvl1pPr>
              <a:defRPr sz="12500"/>
            </a:lvl1pPr>
            <a:lvl2pPr>
              <a:defRPr sz="10700"/>
            </a:lvl2pPr>
            <a:lvl3pPr>
              <a:defRPr sz="89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6140453"/>
            <a:ext cx="16160752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1" y="8699500"/>
            <a:ext cx="16160752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3"/>
            <a:ext cx="16167100" cy="2559048"/>
          </a:xfrm>
        </p:spPr>
        <p:txBody>
          <a:bodyPr anchor="b"/>
          <a:lstStyle>
            <a:lvl1pPr marL="0" indent="0">
              <a:buNone/>
              <a:defRPr sz="10700" b="1"/>
            </a:lvl1pPr>
            <a:lvl2pPr marL="2037786" indent="0">
              <a:buNone/>
              <a:defRPr sz="8900" b="1"/>
            </a:lvl2pPr>
            <a:lvl3pPr marL="4075572" indent="0">
              <a:buNone/>
              <a:defRPr sz="8000" b="1"/>
            </a:lvl3pPr>
            <a:lvl4pPr marL="6113358" indent="0">
              <a:buNone/>
              <a:defRPr sz="7100" b="1"/>
            </a:lvl4pPr>
            <a:lvl5pPr marL="8151145" indent="0">
              <a:buNone/>
              <a:defRPr sz="7100" b="1"/>
            </a:lvl5pPr>
            <a:lvl6pPr marL="10188931" indent="0">
              <a:buNone/>
              <a:defRPr sz="7100" b="1"/>
            </a:lvl6pPr>
            <a:lvl7pPr marL="12226717" indent="0">
              <a:buNone/>
              <a:defRPr sz="7100" b="1"/>
            </a:lvl7pPr>
            <a:lvl8pPr marL="14264503" indent="0">
              <a:buNone/>
              <a:defRPr sz="7100" b="1"/>
            </a:lvl8pPr>
            <a:lvl9pPr marL="16302289" indent="0">
              <a:buNone/>
              <a:defRPr sz="7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0"/>
            <a:ext cx="16167100" cy="15805152"/>
          </a:xfrm>
        </p:spPr>
        <p:txBody>
          <a:bodyPr/>
          <a:lstStyle>
            <a:lvl1pPr>
              <a:defRPr sz="10700"/>
            </a:lvl1pPr>
            <a:lvl2pPr>
              <a:defRPr sz="8900"/>
            </a:lvl2pPr>
            <a:lvl3pPr>
              <a:defRPr sz="80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5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3" y="1092201"/>
            <a:ext cx="12033252" cy="4648200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4300"/>
            </a:lvl1pPr>
            <a:lvl2pPr>
              <a:defRPr sz="12500"/>
            </a:lvl2pPr>
            <a:lvl3pPr>
              <a:defRPr sz="10700"/>
            </a:lvl3pPr>
            <a:lvl4pPr>
              <a:defRPr sz="8900"/>
            </a:lvl4pPr>
            <a:lvl5pPr>
              <a:defRPr sz="8900"/>
            </a:lvl5pPr>
            <a:lvl6pPr>
              <a:defRPr sz="8900"/>
            </a:lvl6pPr>
            <a:lvl7pPr>
              <a:defRPr sz="8900"/>
            </a:lvl7pPr>
            <a:lvl8pPr>
              <a:defRPr sz="8900"/>
            </a:lvl8pPr>
            <a:lvl9pPr>
              <a:defRPr sz="8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3" y="5740402"/>
            <a:ext cx="12033252" cy="18764252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4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9202401"/>
            <a:ext cx="21945600" cy="2266952"/>
          </a:xfrm>
        </p:spPr>
        <p:txBody>
          <a:bodyPr anchor="b"/>
          <a:lstStyle>
            <a:lvl1pPr algn="l">
              <a:defRPr sz="8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451100"/>
            <a:ext cx="21945600" cy="16459200"/>
          </a:xfrm>
        </p:spPr>
        <p:txBody>
          <a:bodyPr/>
          <a:lstStyle>
            <a:lvl1pPr marL="0" indent="0">
              <a:buNone/>
              <a:defRPr sz="14300"/>
            </a:lvl1pPr>
            <a:lvl2pPr marL="2037786" indent="0">
              <a:buNone/>
              <a:defRPr sz="12500"/>
            </a:lvl2pPr>
            <a:lvl3pPr marL="4075572" indent="0">
              <a:buNone/>
              <a:defRPr sz="10700"/>
            </a:lvl3pPr>
            <a:lvl4pPr marL="6113358" indent="0">
              <a:buNone/>
              <a:defRPr sz="8900"/>
            </a:lvl4pPr>
            <a:lvl5pPr marL="8151145" indent="0">
              <a:buNone/>
              <a:defRPr sz="8900"/>
            </a:lvl5pPr>
            <a:lvl6pPr marL="10188931" indent="0">
              <a:buNone/>
              <a:defRPr sz="8900"/>
            </a:lvl6pPr>
            <a:lvl7pPr marL="12226717" indent="0">
              <a:buNone/>
              <a:defRPr sz="8900"/>
            </a:lvl7pPr>
            <a:lvl8pPr marL="14264503" indent="0">
              <a:buNone/>
              <a:defRPr sz="8900"/>
            </a:lvl8pPr>
            <a:lvl9pPr marL="16302289" indent="0">
              <a:buNone/>
              <a:defRPr sz="8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1469352"/>
            <a:ext cx="21945600" cy="3219448"/>
          </a:xfrm>
        </p:spPr>
        <p:txBody>
          <a:bodyPr/>
          <a:lstStyle>
            <a:lvl1pPr marL="0" indent="0">
              <a:buNone/>
              <a:defRPr sz="6200"/>
            </a:lvl1pPr>
            <a:lvl2pPr marL="2037786" indent="0">
              <a:buNone/>
              <a:defRPr sz="5300"/>
            </a:lvl2pPr>
            <a:lvl3pPr marL="4075572" indent="0">
              <a:buNone/>
              <a:defRPr sz="4400"/>
            </a:lvl3pPr>
            <a:lvl4pPr marL="6113358" indent="0">
              <a:buNone/>
              <a:defRPr sz="4000"/>
            </a:lvl4pPr>
            <a:lvl5pPr marL="8151145" indent="0">
              <a:buNone/>
              <a:defRPr sz="4000"/>
            </a:lvl5pPr>
            <a:lvl6pPr marL="10188931" indent="0">
              <a:buNone/>
              <a:defRPr sz="4000"/>
            </a:lvl6pPr>
            <a:lvl7pPr marL="12226717" indent="0">
              <a:buNone/>
              <a:defRPr sz="4000"/>
            </a:lvl7pPr>
            <a:lvl8pPr marL="14264503" indent="0">
              <a:buNone/>
              <a:defRPr sz="4000"/>
            </a:lvl8pPr>
            <a:lvl9pPr marL="16302289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3"/>
            <a:ext cx="32918400" cy="4572000"/>
          </a:xfrm>
          <a:prstGeom prst="rect">
            <a:avLst/>
          </a:prstGeom>
        </p:spPr>
        <p:txBody>
          <a:bodyPr vert="horz" lIns="407558" tIns="203779" rIns="407558" bIns="20377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3"/>
            <a:ext cx="32918400" cy="18103852"/>
          </a:xfrm>
          <a:prstGeom prst="rect">
            <a:avLst/>
          </a:prstGeom>
        </p:spPr>
        <p:txBody>
          <a:bodyPr vert="horz" lIns="407558" tIns="203779" rIns="407558" bIns="2037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l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3000C-EB1D-7C4B-AAC7-6A761EA69F4B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2"/>
            <a:ext cx="11582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ct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2"/>
            <a:ext cx="8534400" cy="1460500"/>
          </a:xfrm>
          <a:prstGeom prst="rect">
            <a:avLst/>
          </a:prstGeom>
        </p:spPr>
        <p:txBody>
          <a:bodyPr vert="horz" lIns="407558" tIns="203779" rIns="407558" bIns="203779" rtlCol="0" anchor="ctr"/>
          <a:lstStyle>
            <a:lvl1pPr algn="r">
              <a:defRPr sz="5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65870-84FD-6844-93E5-B37B92CBE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86" rtl="0" eaLnBrk="1" latinLnBrk="0" hangingPunct="1">
        <a:spcBef>
          <a:spcPct val="0"/>
        </a:spcBef>
        <a:buNone/>
        <a:defRPr sz="1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8340" indent="-1528340" algn="l" defTabSz="2037786" rtl="0" eaLnBrk="1" latinLnBrk="0" hangingPunct="1">
        <a:spcBef>
          <a:spcPct val="20000"/>
        </a:spcBef>
        <a:buFont typeface="Arial"/>
        <a:buChar char="•"/>
        <a:defRPr sz="14300" kern="1200">
          <a:solidFill>
            <a:schemeClr val="tx1"/>
          </a:solidFill>
          <a:latin typeface="+mn-lt"/>
          <a:ea typeface="+mn-ea"/>
          <a:cs typeface="+mn-cs"/>
        </a:defRPr>
      </a:lvl1pPr>
      <a:lvl2pPr marL="3311402" indent="-1273616" algn="l" defTabSz="2037786" rtl="0" eaLnBrk="1" latinLnBrk="0" hangingPunct="1">
        <a:spcBef>
          <a:spcPct val="20000"/>
        </a:spcBef>
        <a:buFont typeface="Arial"/>
        <a:buChar char="–"/>
        <a:defRPr sz="12500" kern="1200">
          <a:solidFill>
            <a:schemeClr val="tx1"/>
          </a:solidFill>
          <a:latin typeface="+mn-lt"/>
          <a:ea typeface="+mn-ea"/>
          <a:cs typeface="+mn-cs"/>
        </a:defRPr>
      </a:lvl2pPr>
      <a:lvl3pPr marL="5094465" indent="-1018893" algn="l" defTabSz="2037786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3pPr>
      <a:lvl4pPr marL="7132252" indent="-1018893" algn="l" defTabSz="2037786" rtl="0" eaLnBrk="1" latinLnBrk="0" hangingPunct="1">
        <a:spcBef>
          <a:spcPct val="20000"/>
        </a:spcBef>
        <a:buFont typeface="Arial"/>
        <a:buChar char="–"/>
        <a:defRPr sz="8900" kern="1200">
          <a:solidFill>
            <a:schemeClr val="tx1"/>
          </a:solidFill>
          <a:latin typeface="+mn-lt"/>
          <a:ea typeface="+mn-ea"/>
          <a:cs typeface="+mn-cs"/>
        </a:defRPr>
      </a:lvl4pPr>
      <a:lvl5pPr marL="9170038" indent="-1018893" algn="l" defTabSz="2037786" rtl="0" eaLnBrk="1" latinLnBrk="0" hangingPunct="1">
        <a:spcBef>
          <a:spcPct val="20000"/>
        </a:spcBef>
        <a:buFont typeface="Arial"/>
        <a:buChar char="»"/>
        <a:defRPr sz="89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7824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6pPr>
      <a:lvl7pPr marL="13245610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7pPr>
      <a:lvl8pPr marL="15283396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8pPr>
      <a:lvl9pPr marL="17321182" indent="-1018893" algn="l" defTabSz="2037786" rtl="0" eaLnBrk="1" latinLnBrk="0" hangingPunct="1">
        <a:spcBef>
          <a:spcPct val="20000"/>
        </a:spcBef>
        <a:buFont typeface="Arial"/>
        <a:buChar char="•"/>
        <a:defRPr sz="8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86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2pPr>
      <a:lvl3pPr marL="4075572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113358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151145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188931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717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4264503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6302289" algn="l" defTabSz="2037786" rtl="0" eaLnBrk="1" latinLnBrk="0" hangingPunct="1"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png"/><Relationship Id="rId3" Type="http://schemas.openxmlformats.org/officeDocument/2006/relationships/image" Target="../media/image1.tiff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EADDC36-980F-704D-9008-25C0E5FC66C0}"/>
              </a:ext>
            </a:extLst>
          </p:cNvPr>
          <p:cNvSpPr/>
          <p:nvPr/>
        </p:nvSpPr>
        <p:spPr>
          <a:xfrm>
            <a:off x="21432644" y="8739865"/>
            <a:ext cx="814039" cy="42479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32447017" y="22963627"/>
            <a:ext cx="0" cy="384124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22134" y="23095037"/>
            <a:ext cx="10651724" cy="367023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  <a:p>
            <a:pPr marL="508000" indent="-508000"/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4923254" y="23337326"/>
            <a:ext cx="7375815" cy="3270126"/>
          </a:xfrm>
          <a:prstGeom prst="rect">
            <a:avLst/>
          </a:prstGeom>
          <a:noFill/>
          <a:ln>
            <a:noFill/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marL="508000" indent="-508000"/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Haidt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J., &amp;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Algoe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S. (2004). Moral amplification and the emotions that attach us to saints and demons. </a:t>
            </a:r>
            <a:r>
              <a:rPr lang="en-US" sz="1600" i="1" dirty="0">
                <a:latin typeface="Helvetica" charset="0"/>
                <a:ea typeface="Helvetica" charset="0"/>
                <a:cs typeface="Helvetica" charset="0"/>
              </a:rPr>
              <a:t>Handbook of experimental existential psychology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322-335.</a:t>
            </a:r>
          </a:p>
          <a:p>
            <a:pPr marL="508000" indent="-508000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Schwarz, N., &amp;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Clore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G. L. (1983). Mood, misattribution, and judgments of well-being: informative and directive functions of affective states. Journal of personality and social psychology, 45(3), 513.</a:t>
            </a:r>
          </a:p>
          <a:p>
            <a:pPr marL="508000" indent="-508000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Schwarz, N., &amp;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Clore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G. L. (2003). Mood as information: 20 years later. </a:t>
            </a:r>
            <a:r>
              <a:rPr lang="en-US" sz="1600" i="1" dirty="0">
                <a:latin typeface="Helvetica" charset="0"/>
                <a:ea typeface="Helvetica" charset="0"/>
                <a:cs typeface="Helvetica" charset="0"/>
              </a:rPr>
              <a:t>Psychological Inquiry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600" i="1" dirty="0">
                <a:latin typeface="Helvetica" charset="0"/>
                <a:ea typeface="Helvetica" charset="0"/>
                <a:cs typeface="Helvetica" charset="0"/>
              </a:rPr>
              <a:t>14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(3-4), 296-303.</a:t>
            </a:r>
          </a:p>
          <a:p>
            <a:pPr marL="508000" indent="-508000"/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Tiedens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L. Z., &amp; Linton, S. (2001). Judgment under emotional certainty and uncertainty: the effects of specific emotions on information processing. </a:t>
            </a:r>
            <a:r>
              <a:rPr lang="en-US" sz="1600" i="1" dirty="0">
                <a:latin typeface="Helvetica" charset="0"/>
                <a:ea typeface="Helvetica" charset="0"/>
                <a:cs typeface="Helvetica" charset="0"/>
              </a:rPr>
              <a:t>Journal of personality and social psychology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1600" i="1" dirty="0">
                <a:latin typeface="Helvetica" charset="0"/>
                <a:ea typeface="Helvetica" charset="0"/>
                <a:cs typeface="Helvetica" charset="0"/>
              </a:rPr>
              <a:t>81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(6), 973.</a:t>
            </a:r>
          </a:p>
          <a:p>
            <a:pPr marL="508000" indent="-508000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Contract / Grant Sponsor: Office of Naval Research, Contract / Grant Number: ONR BAA 12-001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95381" y="5771458"/>
            <a:ext cx="10513718" cy="41088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lIns="68580" tIns="34290" rIns="68580" bIns="34290" numCol="1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marL="168275"/>
            <a:endParaRPr lang="en-US" sz="1050" b="1" i="1" dirty="0">
              <a:latin typeface="Helvetica" charset="0"/>
              <a:ea typeface="Helvetica" charset="0"/>
              <a:cs typeface="Helvetica" charset="0"/>
            </a:endParaRPr>
          </a:p>
          <a:p>
            <a:pPr marL="168275"/>
            <a:endParaRPr lang="en-US" sz="4000" dirty="0">
              <a:latin typeface="Helvetica" charset="0"/>
              <a:ea typeface="Helvetica" charset="0"/>
              <a:cs typeface="Helvetica" charset="0"/>
            </a:endParaRPr>
          </a:p>
          <a:p>
            <a:pPr marL="168275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  </a:t>
            </a:r>
          </a:p>
          <a:p>
            <a:pPr marL="168275">
              <a:buFont typeface="Arial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68275">
              <a:buFont typeface="Arial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68275">
              <a:buFont typeface="Arial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68275">
              <a:buFont typeface="Arial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68275">
              <a:buFont typeface="Arial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68275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168275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61883" y="4846730"/>
            <a:ext cx="10554022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Method 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21047" y="5867997"/>
            <a:ext cx="10641716" cy="10410542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  <a:p>
            <a:pPr marL="182880" algn="ctr"/>
            <a:endParaRPr lang="en-US" sz="2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85639" y="17778688"/>
            <a:ext cx="10651724" cy="394723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algn="ctr"/>
            <a:endParaRPr lang="en-US" sz="2800" b="1" dirty="0">
              <a:solidFill>
                <a:srgbClr val="0736FF"/>
              </a:solidFill>
            </a:endParaRPr>
          </a:p>
          <a:p>
            <a:pPr algn="ctr"/>
            <a:r>
              <a:rPr lang="en-US" sz="2800" b="1" dirty="0">
                <a:solidFill>
                  <a:srgbClr val="0736FF"/>
                </a:solidFill>
              </a:rPr>
              <a:t>States can be used to measure personality change.</a:t>
            </a:r>
          </a:p>
          <a:p>
            <a:endParaRPr lang="en-US" sz="2800" b="1" dirty="0">
              <a:solidFill>
                <a:srgbClr val="0736FF"/>
              </a:solidFill>
            </a:endParaRPr>
          </a:p>
          <a:p>
            <a:r>
              <a:rPr lang="en-US" sz="2800" b="1" dirty="0">
                <a:solidFill>
                  <a:srgbClr val="0736FF"/>
                </a:solidFill>
              </a:rPr>
              <a:t>Mean-level change</a:t>
            </a:r>
            <a:r>
              <a:rPr lang="en-US" sz="2800" dirty="0"/>
              <a:t>: not a lot in this sample</a:t>
            </a:r>
          </a:p>
          <a:p>
            <a:r>
              <a:rPr lang="en-US" sz="2800" b="1" dirty="0">
                <a:solidFill>
                  <a:srgbClr val="0736FF"/>
                </a:solidFill>
              </a:rPr>
              <a:t>Variances:</a:t>
            </a:r>
            <a:r>
              <a:rPr lang="en-US" sz="2800" dirty="0"/>
              <a:t> More variability in trait slopes </a:t>
            </a:r>
            <a:r>
              <a:rPr lang="en-US" sz="2800" dirty="0">
                <a:sym typeface="Wingdings" pitchFamily="2" charset="2"/>
              </a:rPr>
              <a:t> people think they are more mutable than they are</a:t>
            </a:r>
          </a:p>
          <a:p>
            <a:r>
              <a:rPr lang="en-US" sz="2800" b="1" dirty="0">
                <a:solidFill>
                  <a:srgbClr val="0736FF"/>
                </a:solidFill>
                <a:sym typeface="Wingdings" pitchFamily="2" charset="2"/>
              </a:rPr>
              <a:t>Correlate Change:</a:t>
            </a:r>
            <a:r>
              <a:rPr lang="en-US" sz="2800" dirty="0">
                <a:sym typeface="Wingdings" pitchFamily="2" charset="2"/>
              </a:rPr>
              <a:t> Moderate slope-slope correlations  change isn’t just in your head</a:t>
            </a:r>
          </a:p>
          <a:p>
            <a:endParaRPr lang="en-US" sz="2800" dirty="0">
              <a:sym typeface="Wingdings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4096" y="5836246"/>
            <a:ext cx="11241453" cy="11456983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/>
          <a:p>
            <a:pPr marL="187325" algn="ctr">
              <a:spcBef>
                <a:spcPts val="2100"/>
              </a:spcBef>
            </a:pPr>
            <a:endParaRPr lang="en-US" sz="1200" b="1" i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187325" algn="ctr"/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95647" y="4847867"/>
            <a:ext cx="10651724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Correlated Change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585639" y="16759023"/>
            <a:ext cx="10651724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Conclusions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69559" y="4838110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74095" y="1275908"/>
            <a:ext cx="33773276" cy="3316824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76225" dist="266700" dir="20280000" algn="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720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95381" y="17628429"/>
            <a:ext cx="10513718" cy="9287205"/>
            <a:chOff x="10124295" y="15946251"/>
            <a:chExt cx="8025102" cy="9287205"/>
          </a:xfrm>
        </p:grpSpPr>
        <p:sp>
          <p:nvSpPr>
            <p:cNvPr id="14" name="TextBox 13"/>
            <p:cNvSpPr txBox="1"/>
            <p:nvPr/>
          </p:nvSpPr>
          <p:spPr>
            <a:xfrm>
              <a:off x="10131835" y="16761906"/>
              <a:ext cx="8017562" cy="8471550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4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Mean-Level Change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4585638" y="22102736"/>
            <a:ext cx="10688219" cy="992301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References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9560" y="1188151"/>
            <a:ext cx="33767803" cy="2100575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 Do What I Am or I Am What I Do?</a:t>
            </a:r>
          </a:p>
          <a:p>
            <a:pPr algn="ctr"/>
            <a:r>
              <a:rPr lang="en-US" sz="72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Correlated Change in State and Trait Personality</a:t>
            </a:r>
            <a:endParaRPr lang="en-US" sz="66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4096" y="18680308"/>
            <a:ext cx="11247120" cy="8194551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>
              <a:defRPr sz="4800"/>
            </a:lvl1pPr>
          </a:lstStyle>
          <a:p>
            <a:r>
              <a:rPr lang="en-US" sz="2400" dirty="0">
                <a:ea typeface="Helvetica" charset="0"/>
                <a:cs typeface="Helvetica" charset="0"/>
              </a:rPr>
              <a:t>3 waves of ESM responses and 7 waves of survey responses from the Personality and Interpersonal Roles Study (PAIRS)</a:t>
            </a:r>
          </a:p>
          <a:p>
            <a:r>
              <a:rPr lang="en-US" sz="2400" dirty="0">
                <a:ea typeface="Helvetica" charset="0"/>
                <a:cs typeface="Helvetica" charset="0"/>
              </a:rPr>
              <a:t>N = 434 Wash U undergrads, </a:t>
            </a:r>
          </a:p>
          <a:p>
            <a:r>
              <a:rPr lang="en-US" sz="2400" dirty="0">
                <a:ea typeface="Helvetica" charset="0"/>
                <a:cs typeface="Helvetica" charset="0"/>
              </a:rPr>
              <a:t>Total ESM assessments N = 18,463  (median = 31 responses)</a:t>
            </a:r>
          </a:p>
          <a:p>
            <a:r>
              <a:rPr lang="en-US" sz="2400" dirty="0">
                <a:ea typeface="Helvetica" charset="0"/>
                <a:cs typeface="Helvetica" charset="0"/>
              </a:rPr>
              <a:t>Total survey assessments N = 1301 (median = 3 responses)</a:t>
            </a:r>
          </a:p>
          <a:p>
            <a:endParaRPr lang="en-US" sz="1100" dirty="0">
              <a:ea typeface="Helvetica" charset="0"/>
              <a:cs typeface="Helvetica" charset="0"/>
            </a:endParaRPr>
          </a:p>
          <a:p>
            <a:r>
              <a:rPr lang="en-US" sz="2400" b="1" dirty="0">
                <a:solidFill>
                  <a:srgbClr val="C00000"/>
                </a:solidFill>
                <a:ea typeface="Helvetica" charset="0"/>
                <a:cs typeface="Helvetica" charset="0"/>
              </a:rPr>
              <a:t>Measures</a:t>
            </a:r>
          </a:p>
          <a:p>
            <a:pPr marL="308610" lvl="1" indent="0">
              <a:buNone/>
            </a:pPr>
            <a:r>
              <a:rPr lang="en-US" sz="2400" dirty="0">
                <a:ea typeface="Helvetica" charset="0"/>
                <a:cs typeface="Helvetica" charset="0"/>
              </a:rPr>
              <a:t>9 items from the Big Five Inventory (BFI)</a:t>
            </a:r>
          </a:p>
          <a:p>
            <a:r>
              <a:rPr lang="en-US" sz="2400" b="1" dirty="0">
                <a:solidFill>
                  <a:srgbClr val="C00000"/>
                </a:solidFill>
                <a:ea typeface="Helvetica" charset="0"/>
                <a:cs typeface="Helvetica" charset="0"/>
              </a:rPr>
              <a:t>Procedure</a:t>
            </a:r>
          </a:p>
          <a:p>
            <a:pPr marL="308610" lvl="1" indent="0">
              <a:buNone/>
            </a:pPr>
            <a:r>
              <a:rPr lang="en-US" sz="2400" b="1" dirty="0">
                <a:ea typeface="Helvetica" charset="0"/>
                <a:cs typeface="Helvetica" charset="0"/>
              </a:rPr>
              <a:t>State</a:t>
            </a:r>
            <a:r>
              <a:rPr lang="en-US" sz="2400" dirty="0">
                <a:ea typeface="Helvetica" charset="0"/>
                <a:cs typeface="Helvetica" charset="0"/>
              </a:rPr>
              <a:t>: 4 assessments / day for 15 days at 3 time points, 1 year apart</a:t>
            </a:r>
          </a:p>
          <a:p>
            <a:pPr marL="308610" lvl="1" indent="0">
              <a:buNone/>
            </a:pPr>
            <a:r>
              <a:rPr lang="en-US" sz="2400" b="1" dirty="0">
                <a:ea typeface="Helvetica" charset="0"/>
                <a:cs typeface="Helvetica" charset="0"/>
              </a:rPr>
              <a:t>Trait</a:t>
            </a:r>
            <a:r>
              <a:rPr lang="en-US" sz="2400" dirty="0">
                <a:ea typeface="Helvetica" charset="0"/>
                <a:cs typeface="Helvetica" charset="0"/>
              </a:rPr>
              <a:t>: 1 assessment at 7 time points, 3 months apart</a:t>
            </a:r>
          </a:p>
          <a:p>
            <a:pPr marL="308610" lvl="1" indent="0">
              <a:buNone/>
            </a:pPr>
            <a:r>
              <a:rPr lang="en-US" sz="2400" dirty="0">
                <a:ea typeface="Helvetica" charset="0"/>
                <a:cs typeface="Helvetica" charset="0"/>
              </a:rPr>
              <a:t>Total Assessment Period: 2 years</a:t>
            </a: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  <a:p>
            <a:pPr marL="308610" lvl="1" indent="0">
              <a:buNone/>
            </a:pPr>
            <a:endParaRPr lang="en-US" sz="2400" dirty="0"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90549" y="17689299"/>
            <a:ext cx="11247120" cy="992579"/>
          </a:xfrm>
          <a:prstGeom prst="rect">
            <a:avLst/>
          </a:prstGeom>
          <a:solidFill>
            <a:srgbClr val="0123B8"/>
          </a:solidFill>
          <a:ln>
            <a:solidFill>
              <a:srgbClr val="0123B8"/>
            </a:solidFill>
          </a:ln>
          <a:effectLst>
            <a:outerShdw blurRad="288925" dist="63500" dir="2700000" sx="102000" sy="102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latin typeface="Helvetica" charset="0"/>
                <a:ea typeface="Helvetica" charset="0"/>
                <a:cs typeface="Helvetica" charset="0"/>
              </a:rPr>
              <a:t>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6625" y="3272889"/>
            <a:ext cx="8663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Emorie D Beck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290863" y="3334797"/>
            <a:ext cx="101892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Joshua J Jackson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Washington University in St. Louis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40" y="1280822"/>
            <a:ext cx="3152170" cy="3152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64800" y="203200"/>
            <a:ext cx="184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D86BB10-E91E-7A4C-B5C6-409A9683317A}"/>
              </a:ext>
            </a:extLst>
          </p:cNvPr>
          <p:cNvCxnSpPr/>
          <p:nvPr/>
        </p:nvCxnSpPr>
        <p:spPr>
          <a:xfrm>
            <a:off x="8344261" y="8371707"/>
            <a:ext cx="593396" cy="2"/>
          </a:xfrm>
          <a:prstGeom prst="straightConnector1">
            <a:avLst/>
          </a:prstGeom>
          <a:ln w="76200">
            <a:solidFill>
              <a:srgbClr val="0736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866341F-E200-E84D-B3ED-7BD2B58F2DF8}"/>
              </a:ext>
            </a:extLst>
          </p:cNvPr>
          <p:cNvCxnSpPr/>
          <p:nvPr/>
        </p:nvCxnSpPr>
        <p:spPr>
          <a:xfrm>
            <a:off x="5205607" y="8371707"/>
            <a:ext cx="593396" cy="2"/>
          </a:xfrm>
          <a:prstGeom prst="straightConnector1">
            <a:avLst/>
          </a:prstGeom>
          <a:ln w="76200">
            <a:solidFill>
              <a:srgbClr val="0736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30B25E5-4A7D-DA4C-9AAB-2E4E72C4B26E}"/>
              </a:ext>
            </a:extLst>
          </p:cNvPr>
          <p:cNvSpPr/>
          <p:nvPr/>
        </p:nvSpPr>
        <p:spPr>
          <a:xfrm>
            <a:off x="2946468" y="6935971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70822A-62D5-C846-AB2B-91510AA002B5}"/>
              </a:ext>
            </a:extLst>
          </p:cNvPr>
          <p:cNvSpPr/>
          <p:nvPr/>
        </p:nvSpPr>
        <p:spPr>
          <a:xfrm>
            <a:off x="7125830" y="6930844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Behaviors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3D6A917-E1C8-4641-8124-F60D55542B0C}"/>
              </a:ext>
            </a:extLst>
          </p:cNvPr>
          <p:cNvGrpSpPr/>
          <p:nvPr/>
        </p:nvGrpSpPr>
        <p:grpSpPr>
          <a:xfrm>
            <a:off x="5769772" y="7833884"/>
            <a:ext cx="2473003" cy="1075645"/>
            <a:chOff x="4825395" y="469348"/>
            <a:chExt cx="3856953" cy="1617416"/>
          </a:xfrm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9401784-E367-F446-84F7-D12389480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5395" y="475592"/>
              <a:ext cx="1460485" cy="1604929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77B520DF-BBCD-C646-B11A-883F1CFF0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6371630" y="475592"/>
              <a:ext cx="1535631" cy="1605312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4E593E3-F2A8-8A4A-A715-9A710F4CC7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7895110" y="469348"/>
              <a:ext cx="787238" cy="1617416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674BFE4-7E33-0A4A-9EEF-96BBA03DF71A}"/>
              </a:ext>
            </a:extLst>
          </p:cNvPr>
          <p:cNvGrpSpPr/>
          <p:nvPr/>
        </p:nvGrpSpPr>
        <p:grpSpPr>
          <a:xfrm>
            <a:off x="2631118" y="7860781"/>
            <a:ext cx="2473003" cy="1075645"/>
            <a:chOff x="4825395" y="469348"/>
            <a:chExt cx="3856953" cy="1617416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1D27D51-189F-E342-9502-6089259D5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5395" y="475592"/>
              <a:ext cx="1460485" cy="160492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EE2EA9B4-5C01-E84F-AD69-8F33C6C66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6371630" y="475592"/>
              <a:ext cx="1535631" cy="1605312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CEA68E2-1114-A74B-9594-4CF9A57E8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7895110" y="469348"/>
              <a:ext cx="787238" cy="1617416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049DDEA-A8C9-4E4E-A520-9D69CCCF2B9A}"/>
              </a:ext>
            </a:extLst>
          </p:cNvPr>
          <p:cNvGrpSpPr/>
          <p:nvPr/>
        </p:nvGrpSpPr>
        <p:grpSpPr>
          <a:xfrm>
            <a:off x="8964619" y="7833883"/>
            <a:ext cx="2473003" cy="1075645"/>
            <a:chOff x="4825395" y="469348"/>
            <a:chExt cx="3856953" cy="1617416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341AD7E2-91DE-9A4E-BE62-CA72121CD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25395" y="475592"/>
              <a:ext cx="1460485" cy="160492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AEBDA64-1EC5-8E4D-8331-3327E0D72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6371630" y="475592"/>
              <a:ext cx="1535631" cy="1605312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B900B2F0-DC77-494D-815C-ECD1521F6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7895110" y="469348"/>
              <a:ext cx="787238" cy="1617416"/>
            </a:xfrm>
            <a:prstGeom prst="rect">
              <a:avLst/>
            </a:prstGeom>
          </p:spPr>
        </p:pic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F534697-13B1-0E46-998D-FC21BBF7A103}"/>
              </a:ext>
            </a:extLst>
          </p:cNvPr>
          <p:cNvCxnSpPr/>
          <p:nvPr/>
        </p:nvCxnSpPr>
        <p:spPr>
          <a:xfrm>
            <a:off x="5406823" y="11130010"/>
            <a:ext cx="593396" cy="2"/>
          </a:xfrm>
          <a:prstGeom prst="straightConnector1">
            <a:avLst/>
          </a:prstGeom>
          <a:ln w="76200">
            <a:solidFill>
              <a:srgbClr val="0736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1533AD0-BC01-E344-A160-0DA1EFA7F5FF}"/>
              </a:ext>
            </a:extLst>
          </p:cNvPr>
          <p:cNvCxnSpPr/>
          <p:nvPr/>
        </p:nvCxnSpPr>
        <p:spPr>
          <a:xfrm>
            <a:off x="8545477" y="11130010"/>
            <a:ext cx="593396" cy="2"/>
          </a:xfrm>
          <a:prstGeom prst="straightConnector1">
            <a:avLst/>
          </a:prstGeom>
          <a:ln w="76200">
            <a:solidFill>
              <a:srgbClr val="0736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5E34683-3767-7746-AFD0-2EC5FC471BF1}"/>
              </a:ext>
            </a:extLst>
          </p:cNvPr>
          <p:cNvSpPr/>
          <p:nvPr/>
        </p:nvSpPr>
        <p:spPr>
          <a:xfrm>
            <a:off x="2772287" y="12260482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Trait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74ACA42-47CC-EB40-89D2-D3B5683BB087}"/>
              </a:ext>
            </a:extLst>
          </p:cNvPr>
          <p:cNvSpPr/>
          <p:nvPr/>
        </p:nvSpPr>
        <p:spPr>
          <a:xfrm>
            <a:off x="6766610" y="12303006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Self-Knowledge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6CF0FAD-2BAB-464A-BE84-83AF81ECD01B}"/>
              </a:ext>
            </a:extLst>
          </p:cNvPr>
          <p:cNvGrpSpPr/>
          <p:nvPr/>
        </p:nvGrpSpPr>
        <p:grpSpPr>
          <a:xfrm>
            <a:off x="2832334" y="10205612"/>
            <a:ext cx="2339187" cy="2037030"/>
            <a:chOff x="775795" y="1403287"/>
            <a:chExt cx="3648250" cy="3063024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92A2C1CD-4725-1D44-BA4C-4F9920803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795" y="2443201"/>
              <a:ext cx="2019809" cy="2023110"/>
            </a:xfrm>
            <a:prstGeom prst="rect">
              <a:avLst/>
            </a:prstGeom>
          </p:spPr>
        </p:pic>
        <p:sp>
          <p:nvSpPr>
            <p:cNvPr id="131" name="Cloud Callout 130">
              <a:extLst>
                <a:ext uri="{FF2B5EF4-FFF2-40B4-BE49-F238E27FC236}">
                  <a16:creationId xmlns:a16="http://schemas.microsoft.com/office/drawing/2014/main" id="{E3B05535-2B7B-8346-BD37-2DCC116E56D1}"/>
                </a:ext>
              </a:extLst>
            </p:cNvPr>
            <p:cNvSpPr/>
            <p:nvPr/>
          </p:nvSpPr>
          <p:spPr>
            <a:xfrm>
              <a:off x="2096664" y="1403287"/>
              <a:ext cx="2327381" cy="1410079"/>
            </a:xfrm>
            <a:prstGeom prst="cloudCallout">
              <a:avLst>
                <a:gd name="adj1" fmla="val -59577"/>
                <a:gd name="adj2" fmla="val 274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9BD52CC3-C3D8-7E45-B30F-1C302F91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3875" y="1683944"/>
              <a:ext cx="675004" cy="80143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451273FB-9FD0-0A40-B9F9-2EB1B49C4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3048510" y="1683944"/>
              <a:ext cx="709735" cy="801621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890C056-24C3-4D42-9B02-4D605EA22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3752629" y="1680826"/>
              <a:ext cx="363844" cy="807665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0E8CCF3-351C-D844-AABC-50B0DD021065}"/>
              </a:ext>
            </a:extLst>
          </p:cNvPr>
          <p:cNvGrpSpPr/>
          <p:nvPr/>
        </p:nvGrpSpPr>
        <p:grpSpPr>
          <a:xfrm>
            <a:off x="5871229" y="10205612"/>
            <a:ext cx="2339187" cy="2037030"/>
            <a:chOff x="775795" y="1403287"/>
            <a:chExt cx="3648250" cy="3063024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F557B7E-DD4F-BA47-883F-FC66BBF9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795" y="2443201"/>
              <a:ext cx="2019809" cy="2023110"/>
            </a:xfrm>
            <a:prstGeom prst="rect">
              <a:avLst/>
            </a:prstGeom>
          </p:spPr>
        </p:pic>
        <p:sp>
          <p:nvSpPr>
            <p:cNvPr id="137" name="Cloud Callout 136">
              <a:extLst>
                <a:ext uri="{FF2B5EF4-FFF2-40B4-BE49-F238E27FC236}">
                  <a16:creationId xmlns:a16="http://schemas.microsoft.com/office/drawing/2014/main" id="{B03A8360-22EC-AA44-843A-4E94D5CD47B9}"/>
                </a:ext>
              </a:extLst>
            </p:cNvPr>
            <p:cNvSpPr/>
            <p:nvPr/>
          </p:nvSpPr>
          <p:spPr>
            <a:xfrm>
              <a:off x="2096664" y="1403287"/>
              <a:ext cx="2327381" cy="1410079"/>
            </a:xfrm>
            <a:prstGeom prst="cloudCallout">
              <a:avLst>
                <a:gd name="adj1" fmla="val -59577"/>
                <a:gd name="adj2" fmla="val 274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A1AE4F9-972E-0846-9D51-038D6D6F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3875" y="1683944"/>
              <a:ext cx="675004" cy="80143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DA56DF6-BA95-D047-8DE5-16FA3B0EA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3048510" y="1683944"/>
              <a:ext cx="709735" cy="801621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D81DAC0D-D061-5848-BBB3-FEA3D51B3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3752629" y="1680826"/>
              <a:ext cx="363844" cy="807665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44CD4E5-5D93-C948-83D9-C37EF2836757}"/>
              </a:ext>
            </a:extLst>
          </p:cNvPr>
          <p:cNvGrpSpPr/>
          <p:nvPr/>
        </p:nvGrpSpPr>
        <p:grpSpPr>
          <a:xfrm>
            <a:off x="8937657" y="10205612"/>
            <a:ext cx="2339187" cy="2037030"/>
            <a:chOff x="775795" y="1403287"/>
            <a:chExt cx="3648250" cy="3063024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13B87A9-2400-8443-AEBD-D7414032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5795" y="2443201"/>
              <a:ext cx="2019809" cy="2023110"/>
            </a:xfrm>
            <a:prstGeom prst="rect">
              <a:avLst/>
            </a:prstGeom>
          </p:spPr>
        </p:pic>
        <p:sp>
          <p:nvSpPr>
            <p:cNvPr id="143" name="Cloud Callout 142">
              <a:extLst>
                <a:ext uri="{FF2B5EF4-FFF2-40B4-BE49-F238E27FC236}">
                  <a16:creationId xmlns:a16="http://schemas.microsoft.com/office/drawing/2014/main" id="{B3DBF177-D6C5-7B4F-8873-328E7DD9CA6E}"/>
                </a:ext>
              </a:extLst>
            </p:cNvPr>
            <p:cNvSpPr/>
            <p:nvPr/>
          </p:nvSpPr>
          <p:spPr>
            <a:xfrm>
              <a:off x="2096664" y="1403287"/>
              <a:ext cx="2327381" cy="1410079"/>
            </a:xfrm>
            <a:prstGeom prst="cloudCallout">
              <a:avLst>
                <a:gd name="adj1" fmla="val -59577"/>
                <a:gd name="adj2" fmla="val 2743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5C556989-E75A-024A-BBCA-46295A3B5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3875" y="1683944"/>
              <a:ext cx="675004" cy="801430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1E80A48-7584-2947-A937-D359AC84B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415" t="8885" r="11836" b="8727"/>
            <a:stretch/>
          </p:blipFill>
          <p:spPr>
            <a:xfrm>
              <a:off x="3048510" y="1683944"/>
              <a:ext cx="709735" cy="801621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502E6104-C4D6-7847-B8C7-83F03FB4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000"/>
            <a:stretch/>
          </p:blipFill>
          <p:spPr>
            <a:xfrm>
              <a:off x="3752629" y="1680826"/>
              <a:ext cx="363844" cy="807665"/>
            </a:xfrm>
            <a:prstGeom prst="rect">
              <a:avLst/>
            </a:prstGeom>
          </p:spPr>
        </p:pic>
      </p:grpSp>
      <p:sp>
        <p:nvSpPr>
          <p:cNvPr id="147" name="Equal 146">
            <a:extLst>
              <a:ext uri="{FF2B5EF4-FFF2-40B4-BE49-F238E27FC236}">
                <a16:creationId xmlns:a16="http://schemas.microsoft.com/office/drawing/2014/main" id="{34F74001-50C3-A540-961F-E888D37E6293}"/>
              </a:ext>
            </a:extLst>
          </p:cNvPr>
          <p:cNvSpPr/>
          <p:nvPr/>
        </p:nvSpPr>
        <p:spPr>
          <a:xfrm>
            <a:off x="6132064" y="9256352"/>
            <a:ext cx="1524000" cy="966952"/>
          </a:xfrm>
          <a:prstGeom prst="mathEqual">
            <a:avLst/>
          </a:prstGeom>
          <a:solidFill>
            <a:srgbClr val="FFE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0C4B08B-B7A5-224B-B3F6-0068312AE537}"/>
              </a:ext>
            </a:extLst>
          </p:cNvPr>
          <p:cNvSpPr/>
          <p:nvPr/>
        </p:nvSpPr>
        <p:spPr>
          <a:xfrm>
            <a:off x="6365663" y="8592539"/>
            <a:ext cx="100540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2857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396D10-C589-CA4A-BFFD-D5243D67EA6C}"/>
              </a:ext>
            </a:extLst>
          </p:cNvPr>
          <p:cNvSpPr/>
          <p:nvPr/>
        </p:nvSpPr>
        <p:spPr>
          <a:xfrm>
            <a:off x="3434208" y="6173071"/>
            <a:ext cx="7222629" cy="668764"/>
          </a:xfrm>
          <a:prstGeom prst="rect">
            <a:avLst/>
          </a:prstGeom>
          <a:solidFill>
            <a:srgbClr val="C20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Longitudinal Personality Change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C699F8E-8D8A-1D45-A675-25490590DE6A}"/>
              </a:ext>
            </a:extLst>
          </p:cNvPr>
          <p:cNvSpPr/>
          <p:nvPr/>
        </p:nvSpPr>
        <p:spPr>
          <a:xfrm>
            <a:off x="2556578" y="23983246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A2FFC85-0DC5-0948-98A7-340EBE082C61}"/>
              </a:ext>
            </a:extLst>
          </p:cNvPr>
          <p:cNvSpPr/>
          <p:nvPr/>
        </p:nvSpPr>
        <p:spPr>
          <a:xfrm>
            <a:off x="3877311" y="23983246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4E09596-38C0-A04D-858B-72641771884E}"/>
              </a:ext>
            </a:extLst>
          </p:cNvPr>
          <p:cNvSpPr/>
          <p:nvPr/>
        </p:nvSpPr>
        <p:spPr>
          <a:xfrm>
            <a:off x="5198044" y="23975617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T3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C24A0D0-5EED-0346-B216-65C4C59EF7DF}"/>
              </a:ext>
            </a:extLst>
          </p:cNvPr>
          <p:cNvSpPr/>
          <p:nvPr/>
        </p:nvSpPr>
        <p:spPr>
          <a:xfrm>
            <a:off x="6518283" y="23983246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T4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2CFD56-C178-B441-BD49-C995A7A5C357}"/>
              </a:ext>
            </a:extLst>
          </p:cNvPr>
          <p:cNvSpPr/>
          <p:nvPr/>
        </p:nvSpPr>
        <p:spPr>
          <a:xfrm>
            <a:off x="7839511" y="23975617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T5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2218B90-A8C8-B14F-B514-3FE2C8C5EB88}"/>
              </a:ext>
            </a:extLst>
          </p:cNvPr>
          <p:cNvSpPr/>
          <p:nvPr/>
        </p:nvSpPr>
        <p:spPr>
          <a:xfrm>
            <a:off x="9158761" y="23983246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T6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CF13650-178E-644D-AB2E-9B48C759E8D4}"/>
              </a:ext>
            </a:extLst>
          </p:cNvPr>
          <p:cNvSpPr/>
          <p:nvPr/>
        </p:nvSpPr>
        <p:spPr>
          <a:xfrm>
            <a:off x="10483659" y="23983246"/>
            <a:ext cx="954594" cy="924448"/>
          </a:xfrm>
          <a:prstGeom prst="rect">
            <a:avLst/>
          </a:prstGeom>
          <a:solidFill>
            <a:srgbClr val="EA4025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Trait</a:t>
            </a:r>
            <a:r>
              <a:rPr lang="en-US" sz="2800" b="1" baseline="-25000" dirty="0">
                <a:solidFill>
                  <a:schemeClr val="bg1"/>
                </a:solidFill>
              </a:rPr>
              <a:t>T7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2A352F0-1177-3D46-9B18-F82517FF77A9}"/>
              </a:ext>
            </a:extLst>
          </p:cNvPr>
          <p:cNvSpPr/>
          <p:nvPr/>
        </p:nvSpPr>
        <p:spPr>
          <a:xfrm>
            <a:off x="2556578" y="25766226"/>
            <a:ext cx="954594" cy="924448"/>
          </a:xfrm>
          <a:prstGeom prst="rect">
            <a:avLst/>
          </a:prstGeom>
          <a:solidFill>
            <a:srgbClr val="0736FF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State</a:t>
            </a:r>
            <a:r>
              <a:rPr lang="en-US" sz="2800" b="1" baseline="-25000" dirty="0">
                <a:solidFill>
                  <a:schemeClr val="bg1"/>
                </a:solidFill>
              </a:rPr>
              <a:t>T1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342DC79-6A48-F442-9B88-F0FFCD1C33E2}"/>
              </a:ext>
            </a:extLst>
          </p:cNvPr>
          <p:cNvSpPr/>
          <p:nvPr/>
        </p:nvSpPr>
        <p:spPr>
          <a:xfrm>
            <a:off x="6518283" y="25766226"/>
            <a:ext cx="954594" cy="924448"/>
          </a:xfrm>
          <a:prstGeom prst="rect">
            <a:avLst/>
          </a:prstGeom>
          <a:solidFill>
            <a:srgbClr val="0736FF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State</a:t>
            </a:r>
            <a:r>
              <a:rPr lang="en-US" sz="2800" b="1" baseline="-25000" dirty="0">
                <a:solidFill>
                  <a:schemeClr val="bg1"/>
                </a:solidFill>
              </a:rPr>
              <a:t>T4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987F4AB-3D1E-9643-94F0-5728E36F3C4B}"/>
              </a:ext>
            </a:extLst>
          </p:cNvPr>
          <p:cNvSpPr/>
          <p:nvPr/>
        </p:nvSpPr>
        <p:spPr>
          <a:xfrm>
            <a:off x="10483659" y="25766226"/>
            <a:ext cx="954594" cy="924448"/>
          </a:xfrm>
          <a:prstGeom prst="rect">
            <a:avLst/>
          </a:prstGeom>
          <a:solidFill>
            <a:srgbClr val="0736FF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State</a:t>
            </a:r>
            <a:r>
              <a:rPr lang="en-US" sz="2800" b="1" baseline="-25000" dirty="0">
                <a:solidFill>
                  <a:schemeClr val="bg1"/>
                </a:solidFill>
              </a:rPr>
              <a:t>T7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6E87F1F-9D27-724D-98F1-06BC682A59E3}"/>
              </a:ext>
            </a:extLst>
          </p:cNvPr>
          <p:cNvSpPr/>
          <p:nvPr/>
        </p:nvSpPr>
        <p:spPr>
          <a:xfrm>
            <a:off x="1684943" y="23138906"/>
            <a:ext cx="2579201" cy="641267"/>
          </a:xfrm>
          <a:prstGeom prst="rect">
            <a:avLst/>
          </a:prstGeom>
          <a:solidFill>
            <a:srgbClr val="012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Extraversion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AC1872E-F3AA-C641-9ECD-9D0F7B9B0033}"/>
              </a:ext>
            </a:extLst>
          </p:cNvPr>
          <p:cNvSpPr/>
          <p:nvPr/>
        </p:nvSpPr>
        <p:spPr>
          <a:xfrm>
            <a:off x="4427350" y="23138907"/>
            <a:ext cx="257920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Agreeableness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3F9C4D6-5B73-6642-B5A3-07FE68690221}"/>
              </a:ext>
            </a:extLst>
          </p:cNvPr>
          <p:cNvSpPr/>
          <p:nvPr/>
        </p:nvSpPr>
        <p:spPr>
          <a:xfrm>
            <a:off x="7169757" y="23138906"/>
            <a:ext cx="2579201" cy="6412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8B54BCB-712A-B34F-8D9C-CF75A72DC6DE}"/>
              </a:ext>
            </a:extLst>
          </p:cNvPr>
          <p:cNvSpPr/>
          <p:nvPr/>
        </p:nvSpPr>
        <p:spPr>
          <a:xfrm>
            <a:off x="9912163" y="23138906"/>
            <a:ext cx="2579201" cy="6412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Neuroticism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B16DA0A-15A7-9249-B64D-B80E7470FDF8}"/>
              </a:ext>
            </a:extLst>
          </p:cNvPr>
          <p:cNvCxnSpPr>
            <a:endCxn id="151" idx="1"/>
          </p:cNvCxnSpPr>
          <p:nvPr/>
        </p:nvCxnSpPr>
        <p:spPr>
          <a:xfrm>
            <a:off x="3546987" y="24441841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A2E98A5-02D5-D24A-B899-7627BB4C38ED}"/>
              </a:ext>
            </a:extLst>
          </p:cNvPr>
          <p:cNvCxnSpPr/>
          <p:nvPr/>
        </p:nvCxnSpPr>
        <p:spPr>
          <a:xfrm>
            <a:off x="4866237" y="24445470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6F58E5D-AEA8-5545-ADB0-E37922C9E9B5}"/>
              </a:ext>
            </a:extLst>
          </p:cNvPr>
          <p:cNvCxnSpPr/>
          <p:nvPr/>
        </p:nvCxnSpPr>
        <p:spPr>
          <a:xfrm>
            <a:off x="6186970" y="24436026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87D1976-4609-0D46-A3F1-3D5B670E721A}"/>
              </a:ext>
            </a:extLst>
          </p:cNvPr>
          <p:cNvCxnSpPr/>
          <p:nvPr/>
        </p:nvCxnSpPr>
        <p:spPr>
          <a:xfrm>
            <a:off x="8815289" y="24455658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B50F675-4F9A-B041-A215-FD7449AC6C67}"/>
              </a:ext>
            </a:extLst>
          </p:cNvPr>
          <p:cNvCxnSpPr/>
          <p:nvPr/>
        </p:nvCxnSpPr>
        <p:spPr>
          <a:xfrm>
            <a:off x="10144433" y="24459287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EB00AD0-ED73-444A-8BA4-F62DF24A867A}"/>
              </a:ext>
            </a:extLst>
          </p:cNvPr>
          <p:cNvCxnSpPr/>
          <p:nvPr/>
        </p:nvCxnSpPr>
        <p:spPr>
          <a:xfrm>
            <a:off x="7524847" y="24452029"/>
            <a:ext cx="330324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594B765-D907-7B4C-9D73-8A8219A75513}"/>
              </a:ext>
            </a:extLst>
          </p:cNvPr>
          <p:cNvCxnSpPr/>
          <p:nvPr/>
        </p:nvCxnSpPr>
        <p:spPr>
          <a:xfrm>
            <a:off x="3536939" y="26228450"/>
            <a:ext cx="3017520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2EDACB7-71F7-C247-A334-8B1F68254888}"/>
              </a:ext>
            </a:extLst>
          </p:cNvPr>
          <p:cNvCxnSpPr/>
          <p:nvPr/>
        </p:nvCxnSpPr>
        <p:spPr>
          <a:xfrm>
            <a:off x="7484614" y="26215377"/>
            <a:ext cx="3017520" cy="3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DE622BF-0826-D442-9076-4981AF83A552}"/>
              </a:ext>
            </a:extLst>
          </p:cNvPr>
          <p:cNvGrpSpPr/>
          <p:nvPr/>
        </p:nvGrpSpPr>
        <p:grpSpPr>
          <a:xfrm>
            <a:off x="2674139" y="24963052"/>
            <a:ext cx="8413416" cy="689531"/>
            <a:chOff x="236808" y="3342789"/>
            <a:chExt cx="8413416" cy="689531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F21B28B-E11A-204E-A77D-62DA6EC3323E}"/>
                </a:ext>
              </a:extLst>
            </p:cNvPr>
            <p:cNvCxnSpPr/>
            <p:nvPr/>
          </p:nvCxnSpPr>
          <p:spPr>
            <a:xfrm>
              <a:off x="274320" y="3694176"/>
              <a:ext cx="837590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E7EF25D-4BEA-5F4A-A714-BF5FE4DC4CC0}"/>
                </a:ext>
              </a:extLst>
            </p:cNvPr>
            <p:cNvCxnSpPr/>
            <p:nvPr/>
          </p:nvCxnSpPr>
          <p:spPr>
            <a:xfrm>
              <a:off x="236808" y="3342789"/>
              <a:ext cx="0" cy="689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56F1B8F-C6ED-7841-AF07-C48FB6CBBBE0}"/>
                </a:ext>
              </a:extLst>
            </p:cNvPr>
            <p:cNvCxnSpPr/>
            <p:nvPr/>
          </p:nvCxnSpPr>
          <p:spPr>
            <a:xfrm>
              <a:off x="8650224" y="3342789"/>
              <a:ext cx="0" cy="68953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1CCA3835-9D9E-CB4D-8200-E6BC8EF1F29A}"/>
              </a:ext>
            </a:extLst>
          </p:cNvPr>
          <p:cNvSpPr/>
          <p:nvPr/>
        </p:nvSpPr>
        <p:spPr>
          <a:xfrm>
            <a:off x="5701081" y="24965308"/>
            <a:ext cx="2658834" cy="69736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2 Years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5570D7-648F-C94E-AE8D-075BA9466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3920" y="22537300"/>
            <a:ext cx="10122408" cy="4048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0034FA-6AA1-6043-B250-5DC064DDB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9299" y="18684529"/>
            <a:ext cx="10058400" cy="402336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6BB20A8E-4333-5145-A71F-98F808F85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991" y="1381844"/>
            <a:ext cx="3152170" cy="3152170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D18B84F-9979-764B-9C42-3296955488B3}"/>
              </a:ext>
            </a:extLst>
          </p:cNvPr>
          <p:cNvGrpSpPr/>
          <p:nvPr/>
        </p:nvGrpSpPr>
        <p:grpSpPr>
          <a:xfrm>
            <a:off x="13422209" y="10090448"/>
            <a:ext cx="10513718" cy="7194324"/>
            <a:chOff x="10124295" y="15946251"/>
            <a:chExt cx="8025102" cy="719432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CA1C9DE-3EBE-8F46-A74A-897D9CEC3EFC}"/>
                </a:ext>
              </a:extLst>
            </p:cNvPr>
            <p:cNvSpPr txBox="1"/>
            <p:nvPr/>
          </p:nvSpPr>
          <p:spPr>
            <a:xfrm>
              <a:off x="10131835" y="16761906"/>
              <a:ext cx="8017562" cy="6378669"/>
            </a:xfrm>
            <a:prstGeom prst="rect">
              <a:avLst/>
            </a:prstGeom>
            <a:noFill/>
            <a:ln cap="sq">
              <a:solidFill>
                <a:srgbClr val="000000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>
                <a:defRPr sz="4800"/>
              </a:lvl1pPr>
            </a:lstStyle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endParaRPr lang="en-US" sz="2800" b="1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4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8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934F2E9-822B-BD4A-8581-222A9F9D329B}"/>
                </a:ext>
              </a:extLst>
            </p:cNvPr>
            <p:cNvSpPr txBox="1"/>
            <p:nvPr/>
          </p:nvSpPr>
          <p:spPr>
            <a:xfrm>
              <a:off x="10124295" y="15946251"/>
              <a:ext cx="8017562" cy="992579"/>
            </a:xfrm>
            <a:prstGeom prst="rect">
              <a:avLst/>
            </a:prstGeom>
            <a:solidFill>
              <a:srgbClr val="0123B8"/>
            </a:solidFill>
            <a:ln cap="sq">
              <a:solidFill>
                <a:srgbClr val="0123B8"/>
              </a:solidFill>
              <a:bevel/>
            </a:ln>
            <a:effectLst>
              <a:outerShdw blurRad="288925" dist="635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</p:spPr>
          <p:txBody>
            <a:bodyPr wrap="square" lIns="68580" tIns="34290" rIns="68580" bIns="34290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bg1"/>
                  </a:solidFill>
                </a:defRPr>
              </a:lvl1pPr>
            </a:lstStyle>
            <a:p>
              <a:r>
                <a:rPr lang="en-US" sz="6000" dirty="0">
                  <a:latin typeface="Helvetica" charset="0"/>
                  <a:ea typeface="Helvetica" charset="0"/>
                  <a:cs typeface="Helvetica" charset="0"/>
                </a:rPr>
                <a:t>Test-Retest Consistency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80BB2D-40BA-914E-932A-850D251D4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19985" y="11202806"/>
            <a:ext cx="9026692" cy="6017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921A77-4291-4D41-AC90-993BBE1898C5}"/>
                  </a:ext>
                </a:extLst>
              </p:cNvPr>
              <p:cNvSpPr txBox="1"/>
              <p:nvPr/>
            </p:nvSpPr>
            <p:spPr>
              <a:xfrm>
                <a:off x="13629299" y="6065969"/>
                <a:ext cx="100584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Level 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𝑡𝑖𝑑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𝑇𝑟𝑎𝑖𝑡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𝑤𝑎𝑣𝑒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𝑡𝑖𝑇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   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𝑆𝑡𝑎𝑡𝑒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𝑖𝑆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𝑖𝑆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𝑤𝑎𝑣𝑒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Level 2:</a:t>
                </a:r>
              </a:p>
              <a:p>
                <a:pPr>
                  <a:tabLst>
                    <a:tab pos="2392363" algn="l"/>
                  </a:tabLst>
                </a:pPr>
                <a:r>
                  <a:rPr lang="en-US" sz="2400" dirty="0"/>
                  <a:t>Trait Intercept: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𝑖𝑇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tabLst>
                    <a:tab pos="2392363" algn="l"/>
                  </a:tabLst>
                </a:pPr>
                <a:r>
                  <a:rPr lang="en-US" sz="2400" dirty="0"/>
                  <a:t>Trait Slope: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𝑖𝑇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tabLst>
                    <a:tab pos="2392363" algn="l"/>
                  </a:tabLst>
                </a:pPr>
                <a:r>
                  <a:rPr lang="en-US" sz="2400" dirty="0"/>
                  <a:t>State Intercept: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𝑖𝑆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tabLst>
                    <a:tab pos="2392363" algn="l"/>
                  </a:tabLst>
                </a:pPr>
                <a:r>
                  <a:rPr lang="en-US" sz="2400" dirty="0"/>
                  <a:t>State Slope: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921A77-4291-4D41-AC90-993BBE18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9299" y="6065969"/>
                <a:ext cx="10058400" cy="3785652"/>
              </a:xfrm>
              <a:prstGeom prst="rect">
                <a:avLst/>
              </a:prstGeom>
              <a:blipFill>
                <a:blip r:embed="rId13"/>
                <a:stretch>
                  <a:fillRect l="-883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18E793-9AAF-8542-B84E-8D28E2D1B1AB}"/>
                  </a:ext>
                </a:extLst>
              </p:cNvPr>
              <p:cNvSpPr txBox="1"/>
              <p:nvPr/>
            </p:nvSpPr>
            <p:spPr>
              <a:xfrm>
                <a:off x="19838011" y="7468089"/>
                <a:ext cx="3668751" cy="1703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218E793-9AAF-8542-B84E-8D28E2D1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8011" y="7468089"/>
                <a:ext cx="3668751" cy="1703287"/>
              </a:xfrm>
              <a:prstGeom prst="rect">
                <a:avLst/>
              </a:prstGeom>
              <a:blipFill>
                <a:blip r:embed="rId1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7C7289-FDFB-864B-8756-D0F709DE6DAA}"/>
              </a:ext>
            </a:extLst>
          </p:cNvPr>
          <p:cNvCxnSpPr/>
          <p:nvPr/>
        </p:nvCxnSpPr>
        <p:spPr>
          <a:xfrm>
            <a:off x="19670751" y="7489339"/>
            <a:ext cx="0" cy="1675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E51A55C-2DC8-FC4A-A72D-BA2A0B10D4A8}"/>
              </a:ext>
            </a:extLst>
          </p:cNvPr>
          <p:cNvCxnSpPr>
            <a:cxnSpLocks/>
          </p:cNvCxnSpPr>
          <p:nvPr/>
        </p:nvCxnSpPr>
        <p:spPr>
          <a:xfrm>
            <a:off x="19659600" y="9164663"/>
            <a:ext cx="160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66AAB06-F1B7-894A-8273-25E51A786766}"/>
              </a:ext>
            </a:extLst>
          </p:cNvPr>
          <p:cNvCxnSpPr>
            <a:cxnSpLocks/>
          </p:cNvCxnSpPr>
          <p:nvPr/>
        </p:nvCxnSpPr>
        <p:spPr>
          <a:xfrm>
            <a:off x="19658051" y="7489339"/>
            <a:ext cx="160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2341EB-6EEA-7B49-B2FA-7545EEB6C58F}"/>
              </a:ext>
            </a:extLst>
          </p:cNvPr>
          <p:cNvGrpSpPr/>
          <p:nvPr/>
        </p:nvGrpSpPr>
        <p:grpSpPr>
          <a:xfrm flipH="1">
            <a:off x="23127035" y="7496052"/>
            <a:ext cx="162003" cy="1675324"/>
            <a:chOff x="19810451" y="7641739"/>
            <a:chExt cx="162003" cy="1675324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2319888-7C58-E04A-8605-0206D117D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23151" y="7641739"/>
              <a:ext cx="0" cy="16753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D42E4DB-0E75-4647-91A3-5B0358CFF8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2000" y="9317063"/>
              <a:ext cx="160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46820E7-2460-D64E-A9BE-CE7449F17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10451" y="7641739"/>
              <a:ext cx="1604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AE3E566D-446D-3F47-86F7-30115DB676A9}"/>
              </a:ext>
            </a:extLst>
          </p:cNvPr>
          <p:cNvSpPr/>
          <p:nvPr/>
        </p:nvSpPr>
        <p:spPr>
          <a:xfrm>
            <a:off x="1920840" y="13310486"/>
            <a:ext cx="10184074" cy="3614031"/>
          </a:xfrm>
          <a:prstGeom prst="roundRect">
            <a:avLst/>
          </a:prstGeom>
          <a:solidFill>
            <a:srgbClr val="C20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 Is there stability in state measures across time?</a:t>
            </a: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 Are there individual differences in change of state measures?</a:t>
            </a:r>
          </a:p>
          <a:p>
            <a:pPr marL="342900" indent="-342900"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 Are state and trait change associated with one another?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906688B8-FFBA-264E-890D-4B0F498ACF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31306" y="5971856"/>
            <a:ext cx="10276336" cy="1027633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B66356D-F2A5-C543-9E04-183A146020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317" y="24239212"/>
            <a:ext cx="2368240" cy="2368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CCC90C-418B-DE4E-8B13-AB17C60E899E}"/>
              </a:ext>
            </a:extLst>
          </p:cNvPr>
          <p:cNvSpPr/>
          <p:nvPr/>
        </p:nvSpPr>
        <p:spPr>
          <a:xfrm>
            <a:off x="32676317" y="23337326"/>
            <a:ext cx="2323844" cy="901886"/>
          </a:xfrm>
          <a:prstGeom prst="rect">
            <a:avLst/>
          </a:prstGeom>
          <a:solidFill>
            <a:srgbClr val="C204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Poster, Data, &amp; Code</a:t>
            </a:r>
          </a:p>
        </p:txBody>
      </p:sp>
    </p:spTree>
    <p:extLst>
      <p:ext uri="{BB962C8B-B14F-4D97-AF65-F5344CB8AC3E}">
        <p14:creationId xmlns:p14="http://schemas.microsoft.com/office/powerpoint/2010/main" val="32896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27" grpId="0"/>
      <p:bldP spid="128" grpId="0"/>
      <p:bldP spid="147" grpId="0" animBg="1"/>
      <p:bldP spid="148" grpId="0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18939</TotalTime>
  <Words>456</Words>
  <Application>Microsoft Macintosh PowerPoint</Application>
  <PresentationFormat>Custom</PresentationFormat>
  <Paragraphs>184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Helvetica</vt:lpstr>
      <vt:lpstr>Wingdings</vt:lpstr>
      <vt:lpstr>Office Theme</vt:lpstr>
      <vt:lpstr>PowerPoint Presentation</vt:lpstr>
    </vt:vector>
  </TitlesOfParts>
  <Company>Brown University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Emorie Beck</dc:creator>
  <cp:lastModifiedBy>Beck, Emorie</cp:lastModifiedBy>
  <cp:revision>211</cp:revision>
  <dcterms:created xsi:type="dcterms:W3CDTF">2015-07-16T18:21:01Z</dcterms:created>
  <dcterms:modified xsi:type="dcterms:W3CDTF">2018-05-23T02:23:58Z</dcterms:modified>
</cp:coreProperties>
</file>